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24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3F716-8F60-48BB-95FE-23B842E815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8ADAB-657B-4177-B1DC-D7C967EA1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ADAB-657B-4177-B1DC-D7C967EA11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8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5942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46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8692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673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4749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880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012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107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489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733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357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8689-BBED-4C7A-98AC-770E3C3D6171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2F0F-F519-4896-8B78-1A4916E1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the LPAs’ Roles and Responsibilities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smtClean="0"/>
              <a:t>Mike Penick, SR/WA</a:t>
            </a:r>
          </a:p>
          <a:p>
            <a:r>
              <a:rPr lang="en-US" dirty="0" smtClean="0"/>
              <a:t>Acquisitions Manager, Public Works Department</a:t>
            </a:r>
          </a:p>
          <a:p>
            <a:r>
              <a:rPr lang="en-US" dirty="0" smtClean="0"/>
              <a:t>Louisville/Jefferson County Metro Government</a:t>
            </a:r>
            <a:endParaRPr lang="en-US" dirty="0"/>
          </a:p>
        </p:txBody>
      </p:sp>
      <p:pic>
        <p:nvPicPr>
          <p:cNvPr id="1028" name="Picture 4" descr="Image result for LPAs and relationships with FHW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200400" cy="3251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23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Uniform Act and Real Estate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introduction of Moving Ahead for Progress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 Act (MAP-21) meant changes to the provisions in the Uniform Act (49 CFR Part 24) and changes to real property acquisitions and property management (23 CFR Part 710).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</a:t>
            </a:r>
            <a:r>
              <a:rPr lang="en-US" b="1" u="sng" dirty="0" smtClean="0"/>
              <a:t>imperative</a:t>
            </a:r>
            <a:r>
              <a:rPr lang="en-US" dirty="0" smtClean="0"/>
              <a:t> that anyone not familiar with these changes speak to the ROW Division at KYTC or Central Office.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30" y="5334000"/>
            <a:ext cx="1878302" cy="1486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7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LPAs must follow all guidelines established by FHWA</a:t>
            </a:r>
          </a:p>
          <a:p>
            <a:r>
              <a:rPr lang="en-US" dirty="0"/>
              <a:t>If ONE DOLLAR of any project funding source is from FHWA, all of their policies apply, regardless of the additional </a:t>
            </a:r>
            <a:r>
              <a:rPr lang="en-US" dirty="0" smtClean="0"/>
              <a:t>funding</a:t>
            </a:r>
          </a:p>
          <a:p>
            <a:r>
              <a:rPr lang="en-US" dirty="0" smtClean="0"/>
              <a:t>LPAs recognize that the STA is the steward and enforcer of the guidelines laid out by FHWA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Obtain and use all approved document forms</a:t>
            </a:r>
          </a:p>
          <a:p>
            <a:r>
              <a:rPr lang="en-US" dirty="0" smtClean="0"/>
              <a:t>Require project status reports and meetings; be informed</a:t>
            </a:r>
          </a:p>
          <a:p>
            <a:r>
              <a:rPr lang="en-US" dirty="0" smtClean="0"/>
              <a:t>Ask questions! Make no assumptions or major project decisions without STA involvement</a:t>
            </a:r>
          </a:p>
          <a:p>
            <a:r>
              <a:rPr lang="en-US" dirty="0"/>
              <a:t>Only through coordination and collaboration can a project be successful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041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 or Comments?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Mike Penick, SR/WA</a:t>
            </a:r>
          </a:p>
          <a:p>
            <a:pPr marL="0" indent="0" algn="ctr">
              <a:buNone/>
            </a:pPr>
            <a:r>
              <a:rPr lang="en-US" dirty="0" smtClean="0"/>
              <a:t>Louisville/Jefferson County Metro Gov’t</a:t>
            </a:r>
          </a:p>
          <a:p>
            <a:pPr marL="0" indent="0" algn="ctr">
              <a:buNone/>
            </a:pPr>
            <a:r>
              <a:rPr lang="en-US" dirty="0" smtClean="0"/>
              <a:t>mike.penick@louisvilleky.gov</a:t>
            </a:r>
          </a:p>
          <a:p>
            <a:pPr marL="0" indent="0" algn="ctr">
              <a:buNone/>
            </a:pPr>
            <a:r>
              <a:rPr lang="en-US" dirty="0" smtClean="0"/>
              <a:t>502-574-5338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92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LPA, “Lingo”, and FHWA Orders</a:t>
            </a:r>
          </a:p>
          <a:p>
            <a:r>
              <a:rPr lang="en-US" dirty="0" smtClean="0"/>
              <a:t>The LPA Project Guide</a:t>
            </a:r>
          </a:p>
          <a:p>
            <a:r>
              <a:rPr lang="en-US" dirty="0" smtClean="0"/>
              <a:t>Funding Flowchart</a:t>
            </a:r>
          </a:p>
          <a:p>
            <a:r>
              <a:rPr lang="en-US" dirty="0" smtClean="0"/>
              <a:t>Running an LPA Project</a:t>
            </a:r>
          </a:p>
          <a:p>
            <a:r>
              <a:rPr lang="en-US" dirty="0" smtClean="0"/>
              <a:t>The Uniform Act and Real Estate Services</a:t>
            </a:r>
          </a:p>
          <a:p>
            <a:r>
              <a:rPr lang="en-US" dirty="0" smtClean="0"/>
              <a:t>Summary and Recap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76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is an LPA?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u="sng" dirty="0" smtClean="0"/>
              <a:t>FHWA Definition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Local </a:t>
            </a:r>
            <a:r>
              <a:rPr lang="en-US" dirty="0"/>
              <a:t>public agency means any city, county, township, municipality, or other political subdivision that may be empowered to cooperate with the STA in </a:t>
            </a:r>
            <a:r>
              <a:rPr lang="en-US" dirty="0" smtClean="0"/>
              <a:t>roadway </a:t>
            </a:r>
            <a:r>
              <a:rPr lang="en-US" dirty="0"/>
              <a:t>matters.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[</a:t>
            </a:r>
            <a:r>
              <a:rPr lang="en-US" dirty="0"/>
              <a:t>23 CFR 635.102]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114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0973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69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“Lingo”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STA: State Transportation Agencies</a:t>
            </a:r>
          </a:p>
          <a:p>
            <a:r>
              <a:rPr lang="en-US" dirty="0" smtClean="0"/>
              <a:t>S&amp;O: Stewardship and Oversight Agreement</a:t>
            </a:r>
          </a:p>
          <a:p>
            <a:r>
              <a:rPr lang="en-US" dirty="0" smtClean="0"/>
              <a:t>RBSO: Risk-Based Stewardship and Oversight</a:t>
            </a:r>
          </a:p>
          <a:p>
            <a:r>
              <a:rPr lang="en-US" dirty="0" smtClean="0"/>
              <a:t>USC: United States Codes</a:t>
            </a:r>
          </a:p>
          <a:p>
            <a:r>
              <a:rPr lang="en-US" dirty="0" smtClean="0"/>
              <a:t>CFR: Code of Federal 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 smtClean="0"/>
              <a:t>PCA: Plan of Corrective Action</a:t>
            </a:r>
          </a:p>
          <a:p>
            <a:r>
              <a:rPr lang="en-US" dirty="0" smtClean="0"/>
              <a:t>CAP: Compliance Assessment Program</a:t>
            </a:r>
          </a:p>
          <a:p>
            <a:r>
              <a:rPr lang="en-US" dirty="0" smtClean="0"/>
              <a:t>FAP: Federal-Aid Projects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44" y="5379663"/>
            <a:ext cx="3085402" cy="1448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43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Order 5020.2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Defines the STAs’ roles and responsibilities for S&amp;O of LPA-administered FAPs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Establishes a uniform method for assessing risk in the STAs’ S&amp;O of LPA-administered FAPs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Establishes a uniform method for ensuring federal compliance of LPA-administered FAPs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6008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https://www.fhwa.dot.gov/legsregs/directives/orders/50202.cfm</a:t>
            </a:r>
            <a:r>
              <a:rPr lang="en-US" dirty="0"/>
              <a:t> </a:t>
            </a:r>
            <a:r>
              <a:rPr lang="en-US" dirty="0" smtClean="0"/>
              <a:t>		(August 14,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3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95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LPA Project Guide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73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873" y="6366878"/>
            <a:ext cx="4572000" cy="27699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en-US" sz="1200" dirty="0" smtClean="0"/>
              <a:t>http://transportation.ky.gov/Local-Programs/LPA/Pages/default.aspx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3519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Funding Flowchart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3765" y="1764145"/>
            <a:ext cx="2362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FHWA</a:t>
            </a:r>
            <a:endParaRPr lang="en-US" dirty="0" smtClean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3764" y="3385127"/>
            <a:ext cx="2362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KYTC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3765" y="5063836"/>
            <a:ext cx="2362199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LPA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 flipH="1">
            <a:off x="4854864" y="2678545"/>
            <a:ext cx="1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4854864" y="4299527"/>
            <a:ext cx="1" cy="764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6035964" y="5521036"/>
            <a:ext cx="9744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 Same Side Corner Rectangle 17"/>
          <p:cNvSpPr/>
          <p:nvPr/>
        </p:nvSpPr>
        <p:spPr>
          <a:xfrm>
            <a:off x="457200" y="1764145"/>
            <a:ext cx="1939636" cy="91440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CONGRESS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>
            <a:off x="457200" y="3385127"/>
            <a:ext cx="1939636" cy="914400"/>
          </a:xfrm>
          <a:prstGeom prst="snip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COMMONWEALTH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457200" y="5063836"/>
            <a:ext cx="1939636" cy="9144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CITY</a:t>
            </a: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COUNTY</a:t>
            </a: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MUNICIPALITY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>
            <a:stCxn id="18" idx="0"/>
            <a:endCxn id="4" idx="1"/>
          </p:cNvCxnSpPr>
          <p:nvPr/>
        </p:nvCxnSpPr>
        <p:spPr>
          <a:xfrm>
            <a:off x="2396836" y="2221345"/>
            <a:ext cx="12769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0"/>
            <a:endCxn id="7" idx="1"/>
          </p:cNvCxnSpPr>
          <p:nvPr/>
        </p:nvCxnSpPr>
        <p:spPr>
          <a:xfrm>
            <a:off x="2396836" y="3842327"/>
            <a:ext cx="1276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20" name="Straight Arrow Connector 5119"/>
          <p:cNvCxnSpPr>
            <a:stCxn id="20" idx="0"/>
            <a:endCxn id="8" idx="1"/>
          </p:cNvCxnSpPr>
          <p:nvPr/>
        </p:nvCxnSpPr>
        <p:spPr>
          <a:xfrm>
            <a:off x="2396836" y="5521036"/>
            <a:ext cx="12769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34" name="Straight Arrow Connector 5133"/>
          <p:cNvCxnSpPr>
            <a:stCxn id="18" idx="1"/>
            <a:endCxn id="19" idx="3"/>
          </p:cNvCxnSpPr>
          <p:nvPr/>
        </p:nvCxnSpPr>
        <p:spPr>
          <a:xfrm>
            <a:off x="1427018" y="2678545"/>
            <a:ext cx="0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36" name="Straight Arrow Connector 5135"/>
          <p:cNvCxnSpPr>
            <a:stCxn id="19" idx="1"/>
            <a:endCxn id="20" idx="3"/>
          </p:cNvCxnSpPr>
          <p:nvPr/>
        </p:nvCxnSpPr>
        <p:spPr>
          <a:xfrm>
            <a:off x="1427018" y="4299527"/>
            <a:ext cx="0" cy="764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64" y="4953000"/>
            <a:ext cx="1905000" cy="1360545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139" name="Elbow Connector 5138"/>
          <p:cNvCxnSpPr>
            <a:stCxn id="7" idx="3"/>
            <a:endCxn id="5137" idx="0"/>
          </p:cNvCxnSpPr>
          <p:nvPr/>
        </p:nvCxnSpPr>
        <p:spPr>
          <a:xfrm>
            <a:off x="6035964" y="3842327"/>
            <a:ext cx="1943100" cy="111067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27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an LPA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Coordinate meetings with KYTC and consultants, including joint inspections and utilities</a:t>
            </a:r>
          </a:p>
          <a:p>
            <a:r>
              <a:rPr lang="en-US" dirty="0" smtClean="0"/>
              <a:t>Using KYTC/Central Office approved staff and/or consultants on projects (Appraisers, Title Examiners, Negotiators, and Relocation Agents) </a:t>
            </a:r>
          </a:p>
          <a:p>
            <a:r>
              <a:rPr lang="en-US" dirty="0" smtClean="0"/>
              <a:t>Approved project forms, documents, and files</a:t>
            </a:r>
          </a:p>
          <a:p>
            <a:r>
              <a:rPr lang="en-US" dirty="0" smtClean="0"/>
              <a:t>Project manage and consultant monitoring</a:t>
            </a:r>
          </a:p>
          <a:p>
            <a:r>
              <a:rPr lang="en-US" dirty="0" smtClean="0"/>
              <a:t>Status reports and project updates</a:t>
            </a:r>
          </a:p>
          <a:p>
            <a:r>
              <a:rPr lang="en-US" dirty="0" smtClean="0"/>
              <a:t>Property Management and Demolition</a:t>
            </a:r>
          </a:p>
          <a:p>
            <a:r>
              <a:rPr lang="en-US" dirty="0" smtClean="0"/>
              <a:t>Right-of-Way Project Certification (TC62-226)</a:t>
            </a:r>
          </a:p>
        </p:txBody>
      </p:sp>
    </p:spTree>
    <p:extLst>
      <p:ext uri="{BB962C8B-B14F-4D97-AF65-F5344CB8AC3E}">
        <p14:creationId xmlns:p14="http://schemas.microsoft.com/office/powerpoint/2010/main" val="4244933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0554"/>
            <a:ext cx="5105399" cy="660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50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Dean Loy, Rex Alexander, Mike Penick</Speakers>
    <Year xmlns="b47a5aad-adfb-4dac-9d3f-47090e67d565">2017</Year>
    <Section xmlns="b47a5aad-adfb-4dac-9d3f-47090e67d565">Right of Way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667DD788-EFB4-41FB-B068-7B00167D5148}"/>
</file>

<file path=customXml/itemProps2.xml><?xml version="1.0" encoding="utf-8"?>
<ds:datastoreItem xmlns:ds="http://schemas.openxmlformats.org/officeDocument/2006/customXml" ds:itemID="{4B34B283-E397-4C08-B061-E5E75E3477EC}"/>
</file>

<file path=customXml/itemProps3.xml><?xml version="1.0" encoding="utf-8"?>
<ds:datastoreItem xmlns:ds="http://schemas.openxmlformats.org/officeDocument/2006/customXml" ds:itemID="{5F68CD84-68BF-4A11-AB62-264BB8CAE97D}"/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443</Words>
  <Application>Microsoft Office PowerPoint</Application>
  <PresentationFormat>On-screen Show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Understanding the LPAs’ Roles and Responsibilities</vt:lpstr>
      <vt:lpstr>Topics</vt:lpstr>
      <vt:lpstr>What is an LPA? </vt:lpstr>
      <vt:lpstr>Understanding the “Lingo”</vt:lpstr>
      <vt:lpstr>FHWA Order 5020.2</vt:lpstr>
      <vt:lpstr>The LPA Project Guide</vt:lpstr>
      <vt:lpstr>The Funding Flowchart</vt:lpstr>
      <vt:lpstr>Running an LPA Project</vt:lpstr>
      <vt:lpstr>PowerPoint Presentation</vt:lpstr>
      <vt:lpstr>Uniform Act and Real Estate Services</vt:lpstr>
      <vt:lpstr>Recap</vt:lpstr>
      <vt:lpstr>PowerPoint Presentation</vt:lpstr>
    </vt:vector>
  </TitlesOfParts>
  <Company>Louisville Metro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LPA Process &amp; Regulations</dc:title>
  <dc:creator>Penick, Mike A</dc:creator>
  <cp:lastModifiedBy>Penick, Mike A</cp:lastModifiedBy>
  <cp:revision>28</cp:revision>
  <cp:lastPrinted>2017-07-27T15:46:59Z</cp:lastPrinted>
  <dcterms:created xsi:type="dcterms:W3CDTF">2017-07-27T15:30:39Z</dcterms:created>
  <dcterms:modified xsi:type="dcterms:W3CDTF">2017-08-04T13:56:08Z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